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74100" cy="30276800"/>
  <p:notesSz cx="6858000" cy="91440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968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5538" y="512763"/>
            <a:ext cx="18129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export the PowerPoint document as a PDF (File – Save as – PDF) and upload the PDF into the system. Please use the font in the document or a similar one and do not use a font size smaller than 16.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6" userDrawn="1">
          <p15:clr>
            <a:srgbClr val="FBAE40"/>
          </p15:clr>
        </p15:guide>
        <p15:guide id="2" pos="67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6" userDrawn="1">
          <p15:clr>
            <a:srgbClr val="FBAE40"/>
          </p15:clr>
        </p15:guide>
        <p15:guide id="2" pos="67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4074BD34-52C0-406A-2494-F06E51A5BC2A}"/>
              </a:ext>
            </a:extLst>
          </p:cNvPr>
          <p:cNvSpPr/>
          <p:nvPr userDrawn="1"/>
        </p:nvSpPr>
        <p:spPr>
          <a:xfrm rot="16200000" flipH="1">
            <a:off x="3687710" y="12605776"/>
            <a:ext cx="30299744" cy="5042310"/>
          </a:xfrm>
          <a:custGeom>
            <a:avLst/>
            <a:gdLst/>
            <a:ahLst/>
            <a:cxnLst/>
            <a:rect l="l" t="t" r="r" b="b"/>
            <a:pathLst>
              <a:path w="28137600" h="12837780">
                <a:moveTo>
                  <a:pt x="28137600" y="0"/>
                </a:moveTo>
                <a:lnTo>
                  <a:pt x="0" y="0"/>
                </a:lnTo>
                <a:lnTo>
                  <a:pt x="0" y="12837780"/>
                </a:lnTo>
                <a:lnTo>
                  <a:pt x="28137600" y="12837780"/>
                </a:lnTo>
                <a:lnTo>
                  <a:pt x="28137600" y="0"/>
                </a:lnTo>
                <a:close/>
              </a:path>
            </a:pathLst>
          </a:custGeom>
          <a:blipFill>
            <a:blip r:embed="rId13">
              <a:alphaModFix amt="1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1C87AFF-94A3-D683-E68D-2B29E37967A1}"/>
              </a:ext>
            </a:extLst>
          </p:cNvPr>
          <p:cNvSpPr/>
          <p:nvPr userDrawn="1"/>
        </p:nvSpPr>
        <p:spPr>
          <a:xfrm rot="5400000" flipH="1">
            <a:off x="-12602149" y="12531887"/>
            <a:ext cx="30106085" cy="5042309"/>
          </a:xfrm>
          <a:custGeom>
            <a:avLst/>
            <a:gdLst/>
            <a:ahLst/>
            <a:cxnLst/>
            <a:rect l="l" t="t" r="r" b="b"/>
            <a:pathLst>
              <a:path w="28137600" h="12837780">
                <a:moveTo>
                  <a:pt x="28137600" y="0"/>
                </a:moveTo>
                <a:lnTo>
                  <a:pt x="0" y="0"/>
                </a:lnTo>
                <a:lnTo>
                  <a:pt x="0" y="12837780"/>
                </a:lnTo>
                <a:lnTo>
                  <a:pt x="28137600" y="12837780"/>
                </a:lnTo>
                <a:lnTo>
                  <a:pt x="28137600" y="0"/>
                </a:lnTo>
                <a:close/>
              </a:path>
            </a:pathLst>
          </a:custGeom>
          <a:blipFill>
            <a:blip r:embed="rId13">
              <a:alphaModFix amt="15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45658906-9E1A-D556-287B-B875F0F6F2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85" y="431800"/>
            <a:ext cx="4761905" cy="14476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964E56-9670-DD2E-1FD1-D8B8BC8707F2}"/>
              </a:ext>
            </a:extLst>
          </p:cNvPr>
          <p:cNvSpPr/>
          <p:nvPr userDrawn="1"/>
        </p:nvSpPr>
        <p:spPr>
          <a:xfrm>
            <a:off x="0" y="-22941"/>
            <a:ext cx="21358738" cy="30299741"/>
          </a:xfrm>
          <a:prstGeom prst="rect">
            <a:avLst/>
          </a:prstGeom>
          <a:noFill/>
          <a:ln w="19050">
            <a:solidFill>
              <a:srgbClr val="4160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6" userDrawn="1">
          <p15:clr>
            <a:srgbClr val="F26B43"/>
          </p15:clr>
        </p15:guide>
        <p15:guide id="2" pos="6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ismael.pa@zonamaya.tecnm.mx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bougui505.github.io/2016/06/29/making_better_scatter_plot-_sort_data_points_for_scatter_plots_to_plot_first_most_frequent_data.html" TargetMode="External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es.wikipedia.org/wiki/Chihuah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400050" y="3491342"/>
            <a:ext cx="20574000" cy="241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7"/>
              </a:lnSpc>
              <a:spcAft>
                <a:spcPts val="1200"/>
              </a:spcAft>
            </a:pPr>
            <a:r>
              <a:rPr lang="es-ES" sz="2800" b="1" dirty="0">
                <a:latin typeface="Arial Narrow" panose="020B0606020202030204" pitchFamily="34" charset="0"/>
              </a:rPr>
              <a:t>Ismael Pat-Aké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*, </a:t>
            </a:r>
            <a:r>
              <a:rPr lang="es-ES" sz="2800" b="1" dirty="0" err="1">
                <a:latin typeface="Arial Narrow" panose="020B0606020202030204" pitchFamily="34" charset="0"/>
              </a:rPr>
              <a:t>Leider</a:t>
            </a:r>
            <a:r>
              <a:rPr lang="es-ES" sz="2800" b="1" dirty="0">
                <a:latin typeface="Arial Narrow" panose="020B0606020202030204" pitchFamily="34" charset="0"/>
              </a:rPr>
              <a:t> </a:t>
            </a:r>
            <a:r>
              <a:rPr lang="es-ES" sz="2800" b="1" dirty="0" err="1">
                <a:latin typeface="Arial Narrow" panose="020B0606020202030204" pitchFamily="34" charset="0"/>
              </a:rPr>
              <a:t>Gemalí</a:t>
            </a:r>
            <a:r>
              <a:rPr lang="es-ES" sz="2800" b="1" dirty="0">
                <a:latin typeface="Arial Narrow" panose="020B0606020202030204" pitchFamily="34" charset="0"/>
              </a:rPr>
              <a:t> Cobá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, Víctor Francisco Díaz-Echeverría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, Pablo Martínez-Zurimendi</a:t>
            </a:r>
            <a:r>
              <a:rPr lang="es-ES" sz="2800" b="1" baseline="30000" dirty="0">
                <a:latin typeface="Arial Narrow" panose="020B0606020202030204" pitchFamily="34" charset="0"/>
              </a:rPr>
              <a:t>2</a:t>
            </a:r>
            <a:r>
              <a:rPr lang="es-ES" sz="2800" b="1" dirty="0">
                <a:latin typeface="Arial Narrow" panose="020B0606020202030204" pitchFamily="34" charset="0"/>
              </a:rPr>
              <a:t>, José Francisco López-Toledo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, Ángel May-Avila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, Amelia Cen-Hoy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s-ES" sz="2800" b="1" dirty="0">
                <a:latin typeface="Arial Narrow" panose="020B0606020202030204" pitchFamily="34" charset="0"/>
              </a:rPr>
              <a:t>, </a:t>
            </a:r>
            <a:r>
              <a:rPr lang="es-ES" sz="2800" b="1" dirty="0" err="1">
                <a:latin typeface="Arial Narrow" panose="020B0606020202030204" pitchFamily="34" charset="0"/>
              </a:rPr>
              <a:t>Addy</a:t>
            </a:r>
            <a:r>
              <a:rPr lang="es-ES" sz="2800" b="1" dirty="0">
                <a:latin typeface="Arial Narrow" panose="020B0606020202030204" pitchFamily="34" charset="0"/>
              </a:rPr>
              <a:t> Chavarría-Diaz</a:t>
            </a:r>
            <a:r>
              <a:rPr lang="es-ES" sz="2800" b="1" baseline="30000" dirty="0">
                <a:latin typeface="Arial Narrow" panose="020B0606020202030204" pitchFamily="34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r>
              <a:rPr lang="es-MX" sz="2400" baseline="30000" dirty="0">
                <a:latin typeface="Arial Narrow" panose="020B0606020202030204" pitchFamily="34" charset="0"/>
              </a:rPr>
              <a:t>1</a:t>
            </a:r>
            <a:r>
              <a:rPr lang="es-MX" sz="2400" dirty="0">
                <a:latin typeface="Arial Narrow" panose="020B0606020202030204" pitchFamily="34" charset="0"/>
              </a:rPr>
              <a:t>Tecnológico Nacional de México, “Campus” Instituto Tecnológico de la Zona Maya, Km. 21.5 Carretera Chetumal-Escárcega, Ejido Juan Sarabia Quintana Roo, México. 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s-MX" sz="2400" baseline="30000" dirty="0">
                <a:latin typeface="Arial Narrow" panose="020B0606020202030204" pitchFamily="34" charset="0"/>
              </a:rPr>
              <a:t>2</a:t>
            </a:r>
            <a:r>
              <a:rPr lang="es-MX" sz="2400" dirty="0">
                <a:latin typeface="Arial Narrow" panose="020B0606020202030204" pitchFamily="34" charset="0"/>
              </a:rPr>
              <a:t>El Colegio de la Frontera Sur, Agricultura Sociedad y Ambiente, Unidad Villahermosa, Tabasco, México.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s-MX" sz="2400" dirty="0">
                <a:latin typeface="Arial Narrow" panose="020B0606020202030204" pitchFamily="34" charset="0"/>
              </a:rPr>
              <a:t>*Autor responsable: </a:t>
            </a:r>
            <a:r>
              <a:rPr lang="es-MX" sz="2400" u="sng" dirty="0">
                <a:latin typeface="Arial Narrow" panose="020B0606020202030204" pitchFamily="34" charset="0"/>
                <a:hlinkClick r:id="rId3"/>
              </a:rPr>
              <a:t>ismael.pa@zonamaya.tecnm.mx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4774" y="2211491"/>
            <a:ext cx="186606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4160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Lysiloma</a:t>
            </a:r>
            <a:r>
              <a:rPr kumimoji="0" lang="es-ES" sz="4000" b="1" i="1" u="none" strike="noStrike" kern="1200" cap="none" spc="0" normalizeH="0" baseline="0" noProof="0" dirty="0">
                <a:ln>
                  <a:noFill/>
                </a:ln>
                <a:solidFill>
                  <a:srgbClr val="4160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latisiliquum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160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(L.)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160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Benth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160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Una especie de alto potencial productivo en selvas manejadas de la Península de Yucatán, México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160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-10800000">
            <a:off x="14232570" y="23774780"/>
            <a:ext cx="8074990" cy="9847549"/>
          </a:xfrm>
          <a:custGeom>
            <a:avLst/>
            <a:gdLst/>
            <a:ahLst/>
            <a:cxnLst/>
            <a:rect l="l" t="t" r="r" b="b"/>
            <a:pathLst>
              <a:path w="8074990" h="9847549">
                <a:moveTo>
                  <a:pt x="0" y="0"/>
                </a:moveTo>
                <a:lnTo>
                  <a:pt x="8074990" y="0"/>
                </a:lnTo>
                <a:lnTo>
                  <a:pt x="8074990" y="9847550"/>
                </a:lnTo>
                <a:lnTo>
                  <a:pt x="0" y="9847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0EBF16-4DD6-3CFF-C97F-D43A11956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702" y="254574"/>
            <a:ext cx="3041797" cy="1440000"/>
          </a:xfrm>
          <a:prstGeom prst="rect">
            <a:avLst/>
          </a:prstGeom>
        </p:spPr>
      </p:pic>
      <p:pic>
        <p:nvPicPr>
          <p:cNvPr id="28" name="Imagen 12" descr="C:\Users\GERO\Desktop\logo_cp.png">
            <a:extLst>
              <a:ext uri="{FF2B5EF4-FFF2-40B4-BE49-F238E27FC236}">
                <a16:creationId xmlns:a16="http://schemas.microsoft.com/office/drawing/2014/main" id="{2EFCD360-E0F9-4526-D076-E97C6ED23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897" y="252151"/>
            <a:ext cx="1836153" cy="14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CD741C-5871-90A6-AB4B-94BB5B867D5E}"/>
              </a:ext>
            </a:extLst>
          </p:cNvPr>
          <p:cNvCxnSpPr/>
          <p:nvPr/>
        </p:nvCxnSpPr>
        <p:spPr>
          <a:xfrm>
            <a:off x="0" y="6223000"/>
            <a:ext cx="21384000" cy="0"/>
          </a:xfrm>
          <a:prstGeom prst="line">
            <a:avLst/>
          </a:prstGeom>
          <a:ln w="28575">
            <a:solidFill>
              <a:srgbClr val="41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9841E0-65C3-5B3A-051B-5C22DA0FE4DB}"/>
              </a:ext>
            </a:extLst>
          </p:cNvPr>
          <p:cNvSpPr txBox="1"/>
          <p:nvPr/>
        </p:nvSpPr>
        <p:spPr>
          <a:xfrm>
            <a:off x="400050" y="6451600"/>
            <a:ext cx="100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416042"/>
                </a:solidFill>
                <a:latin typeface="Arial Narrow" panose="020B0606020202030204" pitchFamily="34" charset="0"/>
              </a:rPr>
              <a:t>Introducción</a:t>
            </a:r>
            <a:endParaRPr lang="en-US" sz="5000" b="1" dirty="0">
              <a:solidFill>
                <a:srgbClr val="416042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5965CE-61D4-0F81-4879-5A1D3B202432}"/>
              </a:ext>
            </a:extLst>
          </p:cNvPr>
          <p:cNvSpPr txBox="1"/>
          <p:nvPr/>
        </p:nvSpPr>
        <p:spPr>
          <a:xfrm>
            <a:off x="400050" y="7429863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B47A86-7A3A-8BB8-A296-BB29DDD5A1E5}"/>
              </a:ext>
            </a:extLst>
          </p:cNvPr>
          <p:cNvSpPr txBox="1"/>
          <p:nvPr/>
        </p:nvSpPr>
        <p:spPr>
          <a:xfrm>
            <a:off x="400050" y="11748934"/>
            <a:ext cx="100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416042"/>
                </a:solidFill>
                <a:latin typeface="Arial Narrow" panose="020B0606020202030204" pitchFamily="34" charset="0"/>
              </a:rPr>
              <a:t>Materiales y Métodos</a:t>
            </a:r>
            <a:endParaRPr lang="en-US" sz="5000" b="1" dirty="0">
              <a:solidFill>
                <a:srgbClr val="41604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D0DD5B-4746-C269-E36F-83772A47DB59}"/>
              </a:ext>
            </a:extLst>
          </p:cNvPr>
          <p:cNvSpPr txBox="1"/>
          <p:nvPr/>
        </p:nvSpPr>
        <p:spPr>
          <a:xfrm>
            <a:off x="400050" y="13210478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5433FBE3-D94D-410D-B67D-0A43DC7690FA}"/>
              </a:ext>
            </a:extLst>
          </p:cNvPr>
          <p:cNvSpPr txBox="1"/>
          <p:nvPr/>
        </p:nvSpPr>
        <p:spPr>
          <a:xfrm>
            <a:off x="378451" y="20423748"/>
            <a:ext cx="10080000" cy="47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500" dirty="0">
                <a:latin typeface="Arial Narrow" panose="020B0606020202030204" pitchFamily="34" charset="0"/>
              </a:rPr>
              <a:t>Figure 1. Study area.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71226-12CF-7E3F-BACC-0FCFF8D19C4A}"/>
              </a:ext>
            </a:extLst>
          </p:cNvPr>
          <p:cNvSpPr txBox="1"/>
          <p:nvPr/>
        </p:nvSpPr>
        <p:spPr>
          <a:xfrm>
            <a:off x="433517" y="12547311"/>
            <a:ext cx="1008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latin typeface="Arial Narrow" panose="020B0606020202030204" pitchFamily="34" charset="0"/>
              </a:rPr>
              <a:t>Área de Estudio</a:t>
            </a:r>
            <a:endParaRPr lang="en-US" sz="3500" b="1" dirty="0">
              <a:latin typeface="Arial Narrow" panose="020B06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54C15F-2744-4BA2-0475-39F597DD252C}"/>
              </a:ext>
            </a:extLst>
          </p:cNvPr>
          <p:cNvSpPr txBox="1"/>
          <p:nvPr/>
        </p:nvSpPr>
        <p:spPr>
          <a:xfrm>
            <a:off x="432902" y="22072207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E9DE5E-B38B-8B3F-FE0E-A6CD2244D5FC}"/>
              </a:ext>
            </a:extLst>
          </p:cNvPr>
          <p:cNvSpPr txBox="1"/>
          <p:nvPr/>
        </p:nvSpPr>
        <p:spPr>
          <a:xfrm>
            <a:off x="466369" y="21409040"/>
            <a:ext cx="1008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latin typeface="Arial Narrow" panose="020B0606020202030204" pitchFamily="34" charset="0"/>
              </a:rPr>
              <a:t>Análisis Estadístico</a:t>
            </a:r>
            <a:endParaRPr lang="en-US" sz="3500" b="1" dirty="0"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E8CE6F-BF8D-CFD2-6140-C2B3AB10B5A8}"/>
              </a:ext>
            </a:extLst>
          </p:cNvPr>
          <p:cNvSpPr txBox="1"/>
          <p:nvPr/>
        </p:nvSpPr>
        <p:spPr>
          <a:xfrm>
            <a:off x="10915650" y="6451600"/>
            <a:ext cx="100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416042"/>
                </a:solidFill>
                <a:latin typeface="Arial Narrow" panose="020B0606020202030204" pitchFamily="34" charset="0"/>
              </a:rPr>
              <a:t>	Resultados</a:t>
            </a:r>
            <a:endParaRPr lang="en-US" sz="5000" b="1" dirty="0">
              <a:solidFill>
                <a:srgbClr val="416042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2D76E9-3BC7-0A27-2FF3-DBDA12374302}"/>
              </a:ext>
            </a:extLst>
          </p:cNvPr>
          <p:cNvSpPr txBox="1"/>
          <p:nvPr/>
        </p:nvSpPr>
        <p:spPr>
          <a:xfrm>
            <a:off x="10915650" y="7429863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0782E0-FA6C-82A1-50BA-7CD52AB6CFCC}"/>
              </a:ext>
            </a:extLst>
          </p:cNvPr>
          <p:cNvSpPr txBox="1"/>
          <p:nvPr/>
        </p:nvSpPr>
        <p:spPr>
          <a:xfrm>
            <a:off x="10915650" y="21442753"/>
            <a:ext cx="100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416042"/>
                </a:solidFill>
                <a:latin typeface="Arial Narrow" panose="020B0606020202030204" pitchFamily="34" charset="0"/>
              </a:rPr>
              <a:t>	Conclusiones</a:t>
            </a:r>
            <a:endParaRPr lang="en-US" sz="5000" b="1" dirty="0">
              <a:solidFill>
                <a:srgbClr val="416042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B78488-9CFA-11FD-2870-B98061433D91}"/>
              </a:ext>
            </a:extLst>
          </p:cNvPr>
          <p:cNvSpPr txBox="1"/>
          <p:nvPr/>
        </p:nvSpPr>
        <p:spPr>
          <a:xfrm>
            <a:off x="10915650" y="22421016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9AA728-2B5F-896E-E3E2-1C959E48F20A}"/>
              </a:ext>
            </a:extLst>
          </p:cNvPr>
          <p:cNvSpPr txBox="1"/>
          <p:nvPr/>
        </p:nvSpPr>
        <p:spPr>
          <a:xfrm>
            <a:off x="5340734" y="27767699"/>
            <a:ext cx="100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416042"/>
                </a:solidFill>
                <a:latin typeface="Arial Narrow" panose="020B0606020202030204" pitchFamily="34" charset="0"/>
              </a:rPr>
              <a:t>	Referencias</a:t>
            </a:r>
            <a:endParaRPr lang="en-US" sz="5000" b="1" dirty="0">
              <a:solidFill>
                <a:srgbClr val="416042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E71004-B089-6600-F528-C15A1569B03A}"/>
              </a:ext>
            </a:extLst>
          </p:cNvPr>
          <p:cNvSpPr txBox="1"/>
          <p:nvPr/>
        </p:nvSpPr>
        <p:spPr>
          <a:xfrm>
            <a:off x="432902" y="28860171"/>
            <a:ext cx="205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Tomé M, Burkhart HE (1989) Distance-dependent competition measures for predicting growth of individual trees. Forest Science 35:816–831.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Richards F (1959) A flexible growth function for empirical use. Journal of  Experimental Botany 10:290–301.</a:t>
            </a:r>
          </a:p>
        </p:txBody>
      </p:sp>
      <p:pic>
        <p:nvPicPr>
          <p:cNvPr id="56" name="Picture 5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96E51AC-8E17-4953-752B-0D4C86DC9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00250" y="16852478"/>
            <a:ext cx="5400000" cy="3531600"/>
          </a:xfrm>
          <a:prstGeom prst="rect">
            <a:avLst/>
          </a:prstGeom>
        </p:spPr>
      </p:pic>
      <p:pic>
        <p:nvPicPr>
          <p:cNvPr id="59" name="Picture 58" descr="A diagram of a explosion&#10;&#10;AI-generated content may be incorrect.">
            <a:extLst>
              <a:ext uri="{FF2B5EF4-FFF2-40B4-BE49-F238E27FC236}">
                <a16:creationId xmlns:a16="http://schemas.microsoft.com/office/drawing/2014/main" id="{C86B728E-C0E4-E5D7-BB80-614C3CED0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973050" y="12270313"/>
            <a:ext cx="5400000" cy="3600000"/>
          </a:xfrm>
          <a:prstGeom prst="rect">
            <a:avLst/>
          </a:prstGeom>
        </p:spPr>
      </p:pic>
      <p:sp>
        <p:nvSpPr>
          <p:cNvPr id="61" name="Rectangle 6">
            <a:extLst>
              <a:ext uri="{FF2B5EF4-FFF2-40B4-BE49-F238E27FC236}">
                <a16:creationId xmlns:a16="http://schemas.microsoft.com/office/drawing/2014/main" id="{28AF3B97-69D8-2E91-42C1-0F2FA0EE8C1F}"/>
              </a:ext>
            </a:extLst>
          </p:cNvPr>
          <p:cNvSpPr txBox="1"/>
          <p:nvPr/>
        </p:nvSpPr>
        <p:spPr>
          <a:xfrm>
            <a:off x="10811342" y="15656105"/>
            <a:ext cx="10080000" cy="47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just">
              <a:lnSpc>
                <a:spcPct val="14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500" dirty="0">
                <a:latin typeface="Arial Narrow" panose="020B0606020202030204" pitchFamily="34" charset="0"/>
              </a:rPr>
              <a:t>Figure 2. Plot dataset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B952B3-F257-8A41-E5C4-7105A3C1E24C}"/>
              </a:ext>
            </a:extLst>
          </p:cNvPr>
          <p:cNvSpPr txBox="1"/>
          <p:nvPr/>
        </p:nvSpPr>
        <p:spPr>
          <a:xfrm>
            <a:off x="10915650" y="17125161"/>
            <a:ext cx="1008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Arial Narrow" panose="020B0606020202030204" pitchFamily="34" charset="0"/>
              </a:rPr>
              <a:t>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The </a:t>
            </a:r>
            <a:r>
              <a:rPr lang="es-MX" sz="3000" dirty="0" err="1">
                <a:latin typeface="Arial Narrow" panose="020B0606020202030204" pitchFamily="34" charset="0"/>
              </a:rPr>
              <a:t>quick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brown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fox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jumps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over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the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lazy</a:t>
            </a:r>
            <a:r>
              <a:rPr lang="es-MX" sz="3000" dirty="0">
                <a:latin typeface="Arial Narrow" panose="020B0606020202030204" pitchFamily="34" charset="0"/>
              </a:rPr>
              <a:t> </a:t>
            </a:r>
            <a:r>
              <a:rPr lang="es-MX" sz="3000" dirty="0" err="1">
                <a:latin typeface="Arial Narrow" panose="020B0606020202030204" pitchFamily="34" charset="0"/>
              </a:rPr>
              <a:t>dog</a:t>
            </a:r>
            <a:r>
              <a:rPr lang="es-MX" sz="3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F7AAF5-E293-F7E0-A5B2-009CB95CFE4A}"/>
              </a:ext>
            </a:extLst>
          </p:cNvPr>
          <p:cNvSpPr txBox="1"/>
          <p:nvPr/>
        </p:nvSpPr>
        <p:spPr>
          <a:xfrm>
            <a:off x="11017199" y="11055089"/>
            <a:ext cx="1008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00" b="1" dirty="0">
                <a:latin typeface="Arial Narrow" panose="020B0606020202030204" pitchFamily="34" charset="0"/>
              </a:rPr>
              <a:t>Área de Estudio</a:t>
            </a:r>
            <a:endParaRPr lang="en-US" sz="35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829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CMRF-2025_Poster_Template</dc:title>
  <cp:lastModifiedBy>GERÓNIMO QUIÑONEZ BARRAZA</cp:lastModifiedBy>
  <cp:revision>4</cp:revision>
  <dcterms:created xsi:type="dcterms:W3CDTF">2006-08-16T00:00:00Z</dcterms:created>
  <dcterms:modified xsi:type="dcterms:W3CDTF">2025-09-04T03:37:23Z</dcterms:modified>
  <dc:identifier>DAGx-hh30dU</dc:identifier>
</cp:coreProperties>
</file>