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0C418-9DA5-4D4B-B409-479CD9A1762E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F220E-3AF0-4B45-AF89-535BD46CC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92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0">
            <a:extLst>
              <a:ext uri="{FF2B5EF4-FFF2-40B4-BE49-F238E27FC236}">
                <a16:creationId xmlns:a16="http://schemas.microsoft.com/office/drawing/2014/main" id="{18AF090D-571A-B4D9-FC12-806785139141}"/>
              </a:ext>
            </a:extLst>
          </p:cNvPr>
          <p:cNvSpPr/>
          <p:nvPr userDrawn="1"/>
        </p:nvSpPr>
        <p:spPr>
          <a:xfrm>
            <a:off x="1582058" y="-4271"/>
            <a:ext cx="8984342" cy="6787890"/>
          </a:xfrm>
          <a:custGeom>
            <a:avLst/>
            <a:gdLst/>
            <a:ahLst/>
            <a:cxnLst/>
            <a:rect l="l" t="t" r="r" b="b"/>
            <a:pathLst>
              <a:path w="19640930" h="19640930">
                <a:moveTo>
                  <a:pt x="0" y="0"/>
                </a:moveTo>
                <a:lnTo>
                  <a:pt x="19640930" y="0"/>
                </a:lnTo>
                <a:lnTo>
                  <a:pt x="19640930" y="19640930"/>
                </a:lnTo>
                <a:lnTo>
                  <a:pt x="0" y="1964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9">
            <a:extLst>
              <a:ext uri="{FF2B5EF4-FFF2-40B4-BE49-F238E27FC236}">
                <a16:creationId xmlns:a16="http://schemas.microsoft.com/office/drawing/2014/main" id="{526BBF6D-1536-DCA3-1593-F5DD9F304252}"/>
              </a:ext>
            </a:extLst>
          </p:cNvPr>
          <p:cNvGrpSpPr/>
          <p:nvPr userDrawn="1"/>
        </p:nvGrpSpPr>
        <p:grpSpPr>
          <a:xfrm>
            <a:off x="-21771" y="-8534"/>
            <a:ext cx="12192000" cy="6862269"/>
            <a:chOff x="0" y="-9525"/>
            <a:chExt cx="11409864" cy="15331342"/>
          </a:xfrm>
        </p:grpSpPr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3DB48C47-861B-8753-DFF3-90D60BD92B63}"/>
                </a:ext>
              </a:extLst>
            </p:cNvPr>
            <p:cNvSpPr/>
            <p:nvPr/>
          </p:nvSpPr>
          <p:spPr>
            <a:xfrm>
              <a:off x="0" y="-1"/>
              <a:ext cx="11409864" cy="15321817"/>
            </a:xfrm>
            <a:custGeom>
              <a:avLst/>
              <a:gdLst/>
              <a:ahLst/>
              <a:cxnLst/>
              <a:rect l="l" t="t" r="r" b="b"/>
              <a:pathLst>
                <a:path w="11409864" h="15321817">
                  <a:moveTo>
                    <a:pt x="0" y="0"/>
                  </a:moveTo>
                  <a:lnTo>
                    <a:pt x="11409864" y="0"/>
                  </a:lnTo>
                  <a:lnTo>
                    <a:pt x="11409864" y="15321817"/>
                  </a:lnTo>
                  <a:lnTo>
                    <a:pt x="0" y="1532181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41604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11">
              <a:extLst>
                <a:ext uri="{FF2B5EF4-FFF2-40B4-BE49-F238E27FC236}">
                  <a16:creationId xmlns:a16="http://schemas.microsoft.com/office/drawing/2014/main" id="{2CBE887B-BBEF-1880-1EDD-A8B826C98C2D}"/>
                </a:ext>
              </a:extLst>
            </p:cNvPr>
            <p:cNvSpPr txBox="1"/>
            <p:nvPr/>
          </p:nvSpPr>
          <p:spPr>
            <a:xfrm>
              <a:off x="0" y="-9525"/>
              <a:ext cx="11409864" cy="15331342"/>
            </a:xfrm>
            <a:prstGeom prst="rect">
              <a:avLst/>
            </a:prstGeom>
          </p:spPr>
          <p:txBody>
            <a:bodyPr lIns="18764" tIns="18764" rIns="18764" bIns="18764" rtlCol="0" anchor="ctr"/>
            <a:lstStyle/>
            <a:p>
              <a:pPr algn="ctr">
                <a:lnSpc>
                  <a:spcPts val="982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0" name="Picture 9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C65ECE71-521C-EA2F-644B-DE9695D8D8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567" y="74381"/>
            <a:ext cx="4761905" cy="1447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A2CAE5-EAAE-59EA-64C7-58C703632971}"/>
              </a:ext>
            </a:extLst>
          </p:cNvPr>
          <p:cNvSpPr txBox="1"/>
          <p:nvPr userDrawn="1"/>
        </p:nvSpPr>
        <p:spPr>
          <a:xfrm>
            <a:off x="3047259" y="1522000"/>
            <a:ext cx="6094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es-ES" b="1" i="0" dirty="0">
                <a:solidFill>
                  <a:srgbClr val="416042"/>
                </a:solidFill>
                <a:effectLst/>
                <a:latin typeface="Arial Narrow" panose="020B0606020202030204" pitchFamily="34" charset="0"/>
              </a:rPr>
              <a:t>XVII Congreso Mexicano de Recursos Forestales</a:t>
            </a:r>
            <a:endParaRPr lang="es-ES" dirty="0">
              <a:effectLst/>
              <a:latin typeface="Arial Narrow" panose="020B0606020202030204" pitchFamily="34" charset="0"/>
            </a:endParaRPr>
          </a:p>
          <a:p>
            <a:pPr algn="ctr" rtl="0">
              <a:buNone/>
            </a:pPr>
            <a:r>
              <a:rPr lang="es-ES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Chihuahua, Chihuahua, México</a:t>
            </a:r>
            <a:endParaRPr lang="es-ES" dirty="0">
              <a:effectLst/>
              <a:latin typeface="Arial Narrow" panose="020B0606020202030204" pitchFamily="34" charset="0"/>
            </a:endParaRPr>
          </a:p>
          <a:p>
            <a:pPr algn="ctr" rtl="0">
              <a:buNone/>
            </a:pPr>
            <a:r>
              <a:rPr lang="es-ES" b="1" i="0" dirty="0">
                <a:solidFill>
                  <a:srgbClr val="1A1A1A"/>
                </a:solidFill>
                <a:effectLst/>
                <a:latin typeface="Arial Narrow" panose="020B0606020202030204" pitchFamily="34" charset="0"/>
              </a:rPr>
              <a:t>8—11 de Octubre de 2025</a:t>
            </a:r>
            <a:endParaRPr lang="es-ES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71ED37B1-AEA4-805E-8AA0-989AABED7100}"/>
              </a:ext>
            </a:extLst>
          </p:cNvPr>
          <p:cNvSpPr/>
          <p:nvPr userDrawn="1"/>
        </p:nvSpPr>
        <p:spPr>
          <a:xfrm rot="16200000" flipH="1">
            <a:off x="7343775" y="2009775"/>
            <a:ext cx="6858000" cy="2838450"/>
          </a:xfrm>
          <a:custGeom>
            <a:avLst/>
            <a:gdLst/>
            <a:ahLst/>
            <a:cxnLst/>
            <a:rect l="l" t="t" r="r" b="b"/>
            <a:pathLst>
              <a:path w="21488400" h="9804082">
                <a:moveTo>
                  <a:pt x="21488400" y="0"/>
                </a:moveTo>
                <a:lnTo>
                  <a:pt x="0" y="0"/>
                </a:lnTo>
                <a:lnTo>
                  <a:pt x="0" y="9804082"/>
                </a:lnTo>
                <a:lnTo>
                  <a:pt x="21488400" y="9804082"/>
                </a:lnTo>
                <a:lnTo>
                  <a:pt x="21488400" y="0"/>
                </a:lnTo>
                <a:close/>
              </a:path>
            </a:pathLst>
          </a:custGeom>
          <a:blipFill>
            <a:blip r:embed="rId5">
              <a:alphaModFix amt="15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2">
            <a:extLst>
              <a:ext uri="{FF2B5EF4-FFF2-40B4-BE49-F238E27FC236}">
                <a16:creationId xmlns:a16="http://schemas.microsoft.com/office/drawing/2014/main" id="{D535F313-C628-81A6-475A-56DF17790616}"/>
              </a:ext>
            </a:extLst>
          </p:cNvPr>
          <p:cNvSpPr/>
          <p:nvPr userDrawn="1"/>
        </p:nvSpPr>
        <p:spPr>
          <a:xfrm rot="5400000" flipH="1">
            <a:off x="-2114553" y="2114545"/>
            <a:ext cx="6858003" cy="2628902"/>
          </a:xfrm>
          <a:custGeom>
            <a:avLst/>
            <a:gdLst/>
            <a:ahLst/>
            <a:cxnLst/>
            <a:rect l="l" t="t" r="r" b="b"/>
            <a:pathLst>
              <a:path w="21377291" h="9753389">
                <a:moveTo>
                  <a:pt x="21377291" y="0"/>
                </a:moveTo>
                <a:lnTo>
                  <a:pt x="0" y="0"/>
                </a:lnTo>
                <a:lnTo>
                  <a:pt x="0" y="9753389"/>
                </a:lnTo>
                <a:lnTo>
                  <a:pt x="21377291" y="9753389"/>
                </a:lnTo>
                <a:lnTo>
                  <a:pt x="21377291" y="0"/>
                </a:lnTo>
                <a:close/>
              </a:path>
            </a:pathLst>
          </a:custGeom>
          <a:blipFill>
            <a:blip r:embed="rId5">
              <a:alphaModFix amt="15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20">
            <a:extLst>
              <a:ext uri="{FF2B5EF4-FFF2-40B4-BE49-F238E27FC236}">
                <a16:creationId xmlns:a16="http://schemas.microsoft.com/office/drawing/2014/main" id="{4654B503-A855-8632-E5C7-5E0C8BE6895C}"/>
              </a:ext>
            </a:extLst>
          </p:cNvPr>
          <p:cNvSpPr/>
          <p:nvPr userDrawn="1"/>
        </p:nvSpPr>
        <p:spPr>
          <a:xfrm>
            <a:off x="9550400" y="-928386"/>
            <a:ext cx="5030515" cy="7953300"/>
          </a:xfrm>
          <a:custGeom>
            <a:avLst/>
            <a:gdLst/>
            <a:ahLst/>
            <a:cxnLst/>
            <a:rect l="l" t="t" r="r" b="b"/>
            <a:pathLst>
              <a:path w="19640930" h="19640930">
                <a:moveTo>
                  <a:pt x="0" y="0"/>
                </a:moveTo>
                <a:lnTo>
                  <a:pt x="19640930" y="0"/>
                </a:lnTo>
                <a:lnTo>
                  <a:pt x="19640930" y="19640930"/>
                </a:lnTo>
                <a:lnTo>
                  <a:pt x="0" y="1964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12" name="Picture 11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E8F78AA5-5BC5-67C1-4583-E9DF951F8AC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12" y="62727"/>
            <a:ext cx="2160000" cy="65664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EE60D0F-A84D-EAE5-7BD8-5A604D5AD0DF}"/>
              </a:ext>
            </a:extLst>
          </p:cNvPr>
          <p:cNvSpPr txBox="1"/>
          <p:nvPr userDrawn="1"/>
        </p:nvSpPr>
        <p:spPr>
          <a:xfrm>
            <a:off x="36576" y="6296586"/>
            <a:ext cx="239153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es-ES" sz="900" b="1" i="0" dirty="0">
                <a:solidFill>
                  <a:srgbClr val="416042"/>
                </a:solidFill>
                <a:effectLst/>
                <a:latin typeface="Arial Narrow" panose="020B0606020202030204" pitchFamily="34" charset="0"/>
              </a:rPr>
              <a:t>XVII Congreso Mexicano de Recursos Forestales</a:t>
            </a:r>
            <a:endParaRPr lang="es-ES" sz="900" dirty="0">
              <a:effectLst/>
              <a:latin typeface="Arial Narrow" panose="020B0606020202030204" pitchFamily="34" charset="0"/>
            </a:endParaRPr>
          </a:p>
          <a:p>
            <a:pPr algn="ctr" rtl="0">
              <a:buNone/>
            </a:pPr>
            <a:r>
              <a:rPr lang="es-ES" sz="900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Chihuahua, Chihuahua, México</a:t>
            </a:r>
            <a:endParaRPr lang="es-ES" sz="900" dirty="0">
              <a:effectLst/>
              <a:latin typeface="Arial Narrow" panose="020B0606020202030204" pitchFamily="34" charset="0"/>
            </a:endParaRPr>
          </a:p>
          <a:p>
            <a:pPr algn="ctr" rtl="0">
              <a:buNone/>
            </a:pPr>
            <a:r>
              <a:rPr lang="es-ES" sz="900" b="1" i="0" dirty="0">
                <a:solidFill>
                  <a:srgbClr val="1A1A1A"/>
                </a:solidFill>
                <a:effectLst/>
                <a:latin typeface="Arial Narrow" panose="020B0606020202030204" pitchFamily="34" charset="0"/>
              </a:rPr>
              <a:t>8—11 de Octubre de 2025</a:t>
            </a:r>
            <a:endParaRPr lang="es-ES" sz="900" dirty="0"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34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0">
            <a:extLst>
              <a:ext uri="{FF2B5EF4-FFF2-40B4-BE49-F238E27FC236}">
                <a16:creationId xmlns:a16="http://schemas.microsoft.com/office/drawing/2014/main" id="{18AF090D-571A-B4D9-FC12-806785139141}"/>
              </a:ext>
            </a:extLst>
          </p:cNvPr>
          <p:cNvSpPr/>
          <p:nvPr userDrawn="1"/>
        </p:nvSpPr>
        <p:spPr>
          <a:xfrm>
            <a:off x="1582058" y="-4271"/>
            <a:ext cx="8984342" cy="6787890"/>
          </a:xfrm>
          <a:custGeom>
            <a:avLst/>
            <a:gdLst/>
            <a:ahLst/>
            <a:cxnLst/>
            <a:rect l="l" t="t" r="r" b="b"/>
            <a:pathLst>
              <a:path w="19640930" h="19640930">
                <a:moveTo>
                  <a:pt x="0" y="0"/>
                </a:moveTo>
                <a:lnTo>
                  <a:pt x="19640930" y="0"/>
                </a:lnTo>
                <a:lnTo>
                  <a:pt x="19640930" y="19640930"/>
                </a:lnTo>
                <a:lnTo>
                  <a:pt x="0" y="196409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9">
            <a:extLst>
              <a:ext uri="{FF2B5EF4-FFF2-40B4-BE49-F238E27FC236}">
                <a16:creationId xmlns:a16="http://schemas.microsoft.com/office/drawing/2014/main" id="{526BBF6D-1536-DCA3-1593-F5DD9F304252}"/>
              </a:ext>
            </a:extLst>
          </p:cNvPr>
          <p:cNvGrpSpPr/>
          <p:nvPr userDrawn="1"/>
        </p:nvGrpSpPr>
        <p:grpSpPr>
          <a:xfrm>
            <a:off x="-21771" y="-8534"/>
            <a:ext cx="12192000" cy="6862269"/>
            <a:chOff x="0" y="-9525"/>
            <a:chExt cx="11409864" cy="15331342"/>
          </a:xfrm>
        </p:grpSpPr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3DB48C47-861B-8753-DFF3-90D60BD92B63}"/>
                </a:ext>
              </a:extLst>
            </p:cNvPr>
            <p:cNvSpPr/>
            <p:nvPr/>
          </p:nvSpPr>
          <p:spPr>
            <a:xfrm>
              <a:off x="0" y="-1"/>
              <a:ext cx="11409864" cy="15321817"/>
            </a:xfrm>
            <a:custGeom>
              <a:avLst/>
              <a:gdLst/>
              <a:ahLst/>
              <a:cxnLst/>
              <a:rect l="l" t="t" r="r" b="b"/>
              <a:pathLst>
                <a:path w="11409864" h="15321817">
                  <a:moveTo>
                    <a:pt x="0" y="0"/>
                  </a:moveTo>
                  <a:lnTo>
                    <a:pt x="11409864" y="0"/>
                  </a:lnTo>
                  <a:lnTo>
                    <a:pt x="11409864" y="15321817"/>
                  </a:lnTo>
                  <a:lnTo>
                    <a:pt x="0" y="1532181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41604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11">
              <a:extLst>
                <a:ext uri="{FF2B5EF4-FFF2-40B4-BE49-F238E27FC236}">
                  <a16:creationId xmlns:a16="http://schemas.microsoft.com/office/drawing/2014/main" id="{2CBE887B-BBEF-1880-1EDD-A8B826C98C2D}"/>
                </a:ext>
              </a:extLst>
            </p:cNvPr>
            <p:cNvSpPr txBox="1"/>
            <p:nvPr/>
          </p:nvSpPr>
          <p:spPr>
            <a:xfrm>
              <a:off x="0" y="-9525"/>
              <a:ext cx="11409864" cy="15331342"/>
            </a:xfrm>
            <a:prstGeom prst="rect">
              <a:avLst/>
            </a:prstGeom>
          </p:spPr>
          <p:txBody>
            <a:bodyPr lIns="18764" tIns="18764" rIns="18764" bIns="18764" rtlCol="0" anchor="ctr"/>
            <a:lstStyle/>
            <a:p>
              <a:pPr algn="ctr">
                <a:lnSpc>
                  <a:spcPts val="982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0" name="Picture 9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C65ECE71-521C-EA2F-644B-DE9695D8D8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567" y="74381"/>
            <a:ext cx="4761905" cy="14476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A2CAE5-EAAE-59EA-64C7-58C703632971}"/>
              </a:ext>
            </a:extLst>
          </p:cNvPr>
          <p:cNvSpPr txBox="1"/>
          <p:nvPr userDrawn="1"/>
        </p:nvSpPr>
        <p:spPr>
          <a:xfrm>
            <a:off x="3047259" y="1522000"/>
            <a:ext cx="60945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es-ES" b="1" i="0" dirty="0">
                <a:solidFill>
                  <a:srgbClr val="416042"/>
                </a:solidFill>
                <a:effectLst/>
                <a:latin typeface="Arial Narrow" panose="020B0606020202030204" pitchFamily="34" charset="0"/>
              </a:rPr>
              <a:t>XVII Congreso Mexicano de Recursos Forestales</a:t>
            </a:r>
            <a:endParaRPr lang="es-ES" dirty="0">
              <a:effectLst/>
              <a:latin typeface="Arial Narrow" panose="020B0606020202030204" pitchFamily="34" charset="0"/>
            </a:endParaRPr>
          </a:p>
          <a:p>
            <a:pPr algn="ctr" rtl="0">
              <a:buNone/>
            </a:pPr>
            <a:r>
              <a:rPr lang="es-ES" b="1" i="0" dirty="0">
                <a:solidFill>
                  <a:srgbClr val="000000"/>
                </a:solidFill>
                <a:effectLst/>
                <a:latin typeface="Arial Narrow" panose="020B0606020202030204" pitchFamily="34" charset="0"/>
              </a:rPr>
              <a:t>Chihuahua, Chihuahua, México</a:t>
            </a:r>
            <a:endParaRPr lang="es-ES" dirty="0">
              <a:effectLst/>
              <a:latin typeface="Arial Narrow" panose="020B0606020202030204" pitchFamily="34" charset="0"/>
            </a:endParaRPr>
          </a:p>
          <a:p>
            <a:pPr algn="ctr" rtl="0">
              <a:buNone/>
            </a:pPr>
            <a:r>
              <a:rPr lang="es-ES" b="1" i="0" dirty="0">
                <a:solidFill>
                  <a:srgbClr val="1A1A1A"/>
                </a:solidFill>
                <a:effectLst/>
                <a:latin typeface="Arial Narrow" panose="020B0606020202030204" pitchFamily="34" charset="0"/>
              </a:rPr>
              <a:t>8—11 de Octubre de 2025</a:t>
            </a:r>
            <a:endParaRPr lang="es-ES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71ED37B1-AEA4-805E-8AA0-989AABED7100}"/>
              </a:ext>
            </a:extLst>
          </p:cNvPr>
          <p:cNvSpPr/>
          <p:nvPr userDrawn="1"/>
        </p:nvSpPr>
        <p:spPr>
          <a:xfrm rot="16200000" flipH="1">
            <a:off x="7343775" y="2009775"/>
            <a:ext cx="6858000" cy="2838450"/>
          </a:xfrm>
          <a:custGeom>
            <a:avLst/>
            <a:gdLst/>
            <a:ahLst/>
            <a:cxnLst/>
            <a:rect l="l" t="t" r="r" b="b"/>
            <a:pathLst>
              <a:path w="21488400" h="9804082">
                <a:moveTo>
                  <a:pt x="21488400" y="0"/>
                </a:moveTo>
                <a:lnTo>
                  <a:pt x="0" y="0"/>
                </a:lnTo>
                <a:lnTo>
                  <a:pt x="0" y="9804082"/>
                </a:lnTo>
                <a:lnTo>
                  <a:pt x="21488400" y="9804082"/>
                </a:lnTo>
                <a:lnTo>
                  <a:pt x="21488400" y="0"/>
                </a:lnTo>
                <a:close/>
              </a:path>
            </a:pathLst>
          </a:custGeom>
          <a:blipFill>
            <a:blip r:embed="rId5">
              <a:alphaModFix amt="15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2">
            <a:extLst>
              <a:ext uri="{FF2B5EF4-FFF2-40B4-BE49-F238E27FC236}">
                <a16:creationId xmlns:a16="http://schemas.microsoft.com/office/drawing/2014/main" id="{D535F313-C628-81A6-475A-56DF17790616}"/>
              </a:ext>
            </a:extLst>
          </p:cNvPr>
          <p:cNvSpPr/>
          <p:nvPr userDrawn="1"/>
        </p:nvSpPr>
        <p:spPr>
          <a:xfrm rot="5400000" flipH="1">
            <a:off x="-2114553" y="2114545"/>
            <a:ext cx="6858003" cy="2628902"/>
          </a:xfrm>
          <a:custGeom>
            <a:avLst/>
            <a:gdLst/>
            <a:ahLst/>
            <a:cxnLst/>
            <a:rect l="l" t="t" r="r" b="b"/>
            <a:pathLst>
              <a:path w="21377291" h="9753389">
                <a:moveTo>
                  <a:pt x="21377291" y="0"/>
                </a:moveTo>
                <a:lnTo>
                  <a:pt x="0" y="0"/>
                </a:lnTo>
                <a:lnTo>
                  <a:pt x="0" y="9753389"/>
                </a:lnTo>
                <a:lnTo>
                  <a:pt x="21377291" y="9753389"/>
                </a:lnTo>
                <a:lnTo>
                  <a:pt x="21377291" y="0"/>
                </a:lnTo>
                <a:close/>
              </a:path>
            </a:pathLst>
          </a:custGeom>
          <a:blipFill>
            <a:blip r:embed="rId5">
              <a:alphaModFix amt="15000"/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9D9A99F-A881-F569-AA71-CA93DAFBE993}"/>
              </a:ext>
            </a:extLst>
          </p:cNvPr>
          <p:cNvSpPr txBox="1">
            <a:spLocks/>
          </p:cNvSpPr>
          <p:nvPr userDrawn="1"/>
        </p:nvSpPr>
        <p:spPr>
          <a:xfrm>
            <a:off x="11524140" y="6346825"/>
            <a:ext cx="49641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i="0" kern="1200">
                <a:solidFill>
                  <a:srgbClr val="00B050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1121DE7-8D0E-442C-A9E0-8124D2521D85}" type="slidenum">
              <a:rPr lang="en-US" sz="12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382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smael.pa@zonamaya.tecnm.mx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D35E243B-578A-8D6E-853C-2DC819191140}"/>
              </a:ext>
            </a:extLst>
          </p:cNvPr>
          <p:cNvSpPr txBox="1"/>
          <p:nvPr/>
        </p:nvSpPr>
        <p:spPr>
          <a:xfrm>
            <a:off x="1181100" y="2765949"/>
            <a:ext cx="10106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i="1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Lysiloma</a:t>
            </a:r>
            <a:r>
              <a:rPr lang="es-ES" sz="3000" i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3000" i="1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latisiliquum</a:t>
            </a:r>
            <a:r>
              <a:rPr lang="es-ES" sz="3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(L.) </a:t>
            </a:r>
            <a:r>
              <a:rPr lang="es-ES" sz="30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Benth</a:t>
            </a:r>
            <a:r>
              <a:rPr lang="es-ES" sz="3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: Una especie de alto potencial productivo en selvas manejadas de la Península de Yucatán, México</a:t>
            </a:r>
            <a:endParaRPr lang="en-US" sz="30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C09DBF-FA3C-6A35-3190-A2AC591569F7}"/>
              </a:ext>
            </a:extLst>
          </p:cNvPr>
          <p:cNvSpPr txBox="1"/>
          <p:nvPr/>
        </p:nvSpPr>
        <p:spPr>
          <a:xfrm>
            <a:off x="1042987" y="4528074"/>
            <a:ext cx="10106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latin typeface="Arial Narrow" panose="020B0606020202030204" pitchFamily="34" charset="0"/>
              </a:rPr>
              <a:t>Ismael Pat-Aké</a:t>
            </a:r>
            <a:r>
              <a:rPr lang="es-ES" sz="2000" baseline="30000" dirty="0">
                <a:latin typeface="Arial Narrow" panose="020B0606020202030204" pitchFamily="34" charset="0"/>
              </a:rPr>
              <a:t>1</a:t>
            </a:r>
            <a:r>
              <a:rPr lang="es-ES" sz="2000" dirty="0">
                <a:latin typeface="Arial Narrow" panose="020B0606020202030204" pitchFamily="34" charset="0"/>
              </a:rPr>
              <a:t>*, </a:t>
            </a:r>
            <a:r>
              <a:rPr lang="es-ES" sz="2000" dirty="0" err="1">
                <a:latin typeface="Arial Narrow" panose="020B0606020202030204" pitchFamily="34" charset="0"/>
              </a:rPr>
              <a:t>Leider</a:t>
            </a:r>
            <a:r>
              <a:rPr lang="es-ES" sz="2000" dirty="0">
                <a:latin typeface="Arial Narrow" panose="020B0606020202030204" pitchFamily="34" charset="0"/>
              </a:rPr>
              <a:t> </a:t>
            </a:r>
            <a:r>
              <a:rPr lang="es-ES" sz="2000" dirty="0" err="1">
                <a:latin typeface="Arial Narrow" panose="020B0606020202030204" pitchFamily="34" charset="0"/>
              </a:rPr>
              <a:t>Gemalí</a:t>
            </a:r>
            <a:r>
              <a:rPr lang="es-ES" sz="2000" dirty="0">
                <a:latin typeface="Arial Narrow" panose="020B0606020202030204" pitchFamily="34" charset="0"/>
              </a:rPr>
              <a:t> Cobá</a:t>
            </a:r>
            <a:r>
              <a:rPr lang="es-ES" sz="2000" baseline="30000" dirty="0">
                <a:latin typeface="Arial Narrow" panose="020B0606020202030204" pitchFamily="34" charset="0"/>
              </a:rPr>
              <a:t>1</a:t>
            </a:r>
            <a:r>
              <a:rPr lang="es-ES" sz="2000" dirty="0">
                <a:latin typeface="Arial Narrow" panose="020B0606020202030204" pitchFamily="34" charset="0"/>
              </a:rPr>
              <a:t>, Víctor Francisco Díaz-Echeverría</a:t>
            </a:r>
            <a:r>
              <a:rPr lang="es-ES" sz="2000" baseline="30000" dirty="0">
                <a:latin typeface="Arial Narrow" panose="020B0606020202030204" pitchFamily="34" charset="0"/>
              </a:rPr>
              <a:t>1</a:t>
            </a:r>
            <a:r>
              <a:rPr lang="es-ES" sz="2000" dirty="0">
                <a:latin typeface="Arial Narrow" panose="020B0606020202030204" pitchFamily="34" charset="0"/>
              </a:rPr>
              <a:t>, Pablo Martínez-Zurimendi</a:t>
            </a:r>
            <a:r>
              <a:rPr lang="es-ES" sz="2000" baseline="30000" dirty="0">
                <a:latin typeface="Arial Narrow" panose="020B0606020202030204" pitchFamily="34" charset="0"/>
              </a:rPr>
              <a:t>2</a:t>
            </a:r>
            <a:r>
              <a:rPr lang="es-ES" sz="2000" dirty="0">
                <a:latin typeface="Arial Narrow" panose="020B0606020202030204" pitchFamily="34" charset="0"/>
              </a:rPr>
              <a:t>, José Francisco López-Toledo</a:t>
            </a:r>
            <a:r>
              <a:rPr lang="es-ES" sz="2000" baseline="30000" dirty="0">
                <a:latin typeface="Arial Narrow" panose="020B0606020202030204" pitchFamily="34" charset="0"/>
              </a:rPr>
              <a:t>1</a:t>
            </a:r>
            <a:r>
              <a:rPr lang="es-ES" sz="2000" dirty="0">
                <a:latin typeface="Arial Narrow" panose="020B0606020202030204" pitchFamily="34" charset="0"/>
              </a:rPr>
              <a:t>, Ángel May-Avila</a:t>
            </a:r>
            <a:r>
              <a:rPr lang="es-ES" sz="2000" baseline="30000" dirty="0">
                <a:latin typeface="Arial Narrow" panose="020B0606020202030204" pitchFamily="34" charset="0"/>
              </a:rPr>
              <a:t>1</a:t>
            </a:r>
            <a:r>
              <a:rPr lang="es-ES" sz="2000" dirty="0">
                <a:latin typeface="Arial Narrow" panose="020B0606020202030204" pitchFamily="34" charset="0"/>
              </a:rPr>
              <a:t>, Amelia Cen-Hoy</a:t>
            </a:r>
            <a:r>
              <a:rPr lang="es-ES" sz="2000" baseline="30000" dirty="0">
                <a:latin typeface="Arial Narrow" panose="020B0606020202030204" pitchFamily="34" charset="0"/>
              </a:rPr>
              <a:t>1</a:t>
            </a:r>
            <a:r>
              <a:rPr lang="es-ES" sz="2000" dirty="0">
                <a:latin typeface="Arial Narrow" panose="020B0606020202030204" pitchFamily="34" charset="0"/>
              </a:rPr>
              <a:t>, </a:t>
            </a:r>
            <a:r>
              <a:rPr lang="es-ES" sz="2000" dirty="0" err="1">
                <a:latin typeface="Arial Narrow" panose="020B0606020202030204" pitchFamily="34" charset="0"/>
              </a:rPr>
              <a:t>Addy</a:t>
            </a:r>
            <a:r>
              <a:rPr lang="es-ES" sz="2000" dirty="0">
                <a:latin typeface="Arial Narrow" panose="020B0606020202030204" pitchFamily="34" charset="0"/>
              </a:rPr>
              <a:t> Chavarría-Diaz</a:t>
            </a:r>
            <a:r>
              <a:rPr lang="es-ES" sz="2000" baseline="30000" dirty="0">
                <a:latin typeface="Arial Narrow" panose="020B0606020202030204" pitchFamily="34" charset="0"/>
              </a:rPr>
              <a:t>1</a:t>
            </a:r>
            <a:endParaRPr lang="en-US" sz="2000" baseline="30000" dirty="0">
              <a:latin typeface="Arial Narrow" panose="020B0606020202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C8D0E6-4545-12C7-B0DA-E29D8F13BD7F}"/>
              </a:ext>
            </a:extLst>
          </p:cNvPr>
          <p:cNvSpPr txBox="1"/>
          <p:nvPr/>
        </p:nvSpPr>
        <p:spPr>
          <a:xfrm>
            <a:off x="1181100" y="5925272"/>
            <a:ext cx="10239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aseline="30000" dirty="0">
                <a:latin typeface="Arial Narrow" panose="020B0606020202030204" pitchFamily="34" charset="0"/>
              </a:rPr>
              <a:t>1</a:t>
            </a:r>
            <a:r>
              <a:rPr lang="es-MX" sz="1200" dirty="0">
                <a:latin typeface="Arial Narrow" panose="020B0606020202030204" pitchFamily="34" charset="0"/>
              </a:rPr>
              <a:t>Tecnológico Nacional de México, “Campus” Instituto Tecnológico de la Zona Maya, Km. 21.5 Carretera Chetumal-Escárcega, Ejido Juan Sarabia Quintana Roo, México. 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s-MX" sz="1200" baseline="30000" dirty="0">
                <a:latin typeface="Arial Narrow" panose="020B0606020202030204" pitchFamily="34" charset="0"/>
              </a:rPr>
              <a:t>2</a:t>
            </a:r>
            <a:r>
              <a:rPr lang="es-MX" sz="1200" dirty="0">
                <a:latin typeface="Arial Narrow" panose="020B0606020202030204" pitchFamily="34" charset="0"/>
              </a:rPr>
              <a:t>El Colegio de la Frontera Sur, Agricultura Sociedad y Ambiente, Unidad Villahermosa, Tabasco, México.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s-MX" sz="1200" dirty="0">
                <a:latin typeface="Arial Narrow" panose="020B0606020202030204" pitchFamily="34" charset="0"/>
              </a:rPr>
              <a:t>*Autor responsable: </a:t>
            </a:r>
            <a:r>
              <a:rPr lang="es-MX" sz="1200" u="sng" dirty="0">
                <a:latin typeface="Arial Narrow" panose="020B0606020202030204" pitchFamily="34" charset="0"/>
                <a:hlinkClick r:id="rId2"/>
              </a:rPr>
              <a:t>ismael.pa@zonamaya.tecnm.mx</a:t>
            </a:r>
            <a:endParaRPr lang="en-US" sz="1200" baseline="30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588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E0D210-BC46-0229-FF8B-CD2A7052A59F}"/>
              </a:ext>
            </a:extLst>
          </p:cNvPr>
          <p:cNvSpPr txBox="1"/>
          <p:nvPr/>
        </p:nvSpPr>
        <p:spPr>
          <a:xfrm>
            <a:off x="1181100" y="2765949"/>
            <a:ext cx="10106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i="1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Lysiloma</a:t>
            </a:r>
            <a:r>
              <a:rPr lang="es-ES" sz="3000" i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3000" i="1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latisiliquum</a:t>
            </a:r>
            <a:r>
              <a:rPr lang="es-ES" sz="3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(L.) </a:t>
            </a:r>
            <a:r>
              <a:rPr lang="es-ES" sz="30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Benth</a:t>
            </a:r>
            <a:r>
              <a:rPr lang="es-ES" sz="30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: Una especie de alto potencial productivo en selvas manejadas de la Península de Yucatán, México</a:t>
            </a:r>
            <a:endParaRPr lang="en-US" sz="30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25ABE7-E220-58F7-5679-C30A6676308B}"/>
              </a:ext>
            </a:extLst>
          </p:cNvPr>
          <p:cNvSpPr txBox="1"/>
          <p:nvPr/>
        </p:nvSpPr>
        <p:spPr>
          <a:xfrm>
            <a:off x="1042987" y="4089603"/>
            <a:ext cx="101060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0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Gracias</a:t>
            </a:r>
            <a:endParaRPr lang="en-US" sz="12000" b="1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972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65312-5FD6-6C50-6852-C7342595A08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554912" y="1132359"/>
            <a:ext cx="4674741" cy="4313986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8013AB-F712-44FC-6E75-C1ED02974585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Introducción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2686AA-0B63-D7D5-5D57-ED23F891F8E1}"/>
              </a:ext>
            </a:extLst>
          </p:cNvPr>
          <p:cNvSpPr txBox="1"/>
          <p:nvPr/>
        </p:nvSpPr>
        <p:spPr>
          <a:xfrm>
            <a:off x="389991" y="1122084"/>
            <a:ext cx="57060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endParaRPr lang="en-U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097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C9C04-C5F6-81D7-C980-B10D5D8ED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23996-A835-697D-A2DB-05EFB1863A6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428160" y="3803332"/>
            <a:ext cx="3298005" cy="2618015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1681C7-7231-3C16-19FE-71CDCA817C4C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Objetivos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98F1E5-1A41-98FE-1F87-67EF53E75DD3}"/>
              </a:ext>
            </a:extLst>
          </p:cNvPr>
          <p:cNvSpPr txBox="1"/>
          <p:nvPr/>
        </p:nvSpPr>
        <p:spPr>
          <a:xfrm>
            <a:off x="389991" y="1122084"/>
            <a:ext cx="1131227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 quick brown fox jumps over the lazy dog. The quick brown fox jumps over the lazy dog. The quick brown fox jumps over the lazy dog. </a:t>
            </a:r>
            <a:endParaRPr lang="es-E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 quick brown fox jumps over the lazy dog. The quick brown fox jumps over the lazy dog. The quick brown fox jumps over the lazy dog.</a:t>
            </a:r>
          </a:p>
        </p:txBody>
      </p:sp>
    </p:spTree>
    <p:extLst>
      <p:ext uri="{BB962C8B-B14F-4D97-AF65-F5344CB8AC3E}">
        <p14:creationId xmlns:p14="http://schemas.microsoft.com/office/powerpoint/2010/main" val="1194731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307FA-9546-1D8D-2FEC-DA8F5CBBC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0AE15-21DC-8C9C-3FD8-D96E065BA82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54530" y="3429000"/>
            <a:ext cx="3482940" cy="2992347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86AB6B-A94D-7F5A-E969-66B2D920532B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Metodología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9B3B96-89ED-5250-2579-7A9F902639EA}"/>
              </a:ext>
            </a:extLst>
          </p:cNvPr>
          <p:cNvSpPr txBox="1"/>
          <p:nvPr/>
        </p:nvSpPr>
        <p:spPr>
          <a:xfrm>
            <a:off x="389991" y="1584420"/>
            <a:ext cx="11312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endParaRPr lang="en-U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6141BF-2A80-A49F-B14B-74BAC1C8366D}"/>
              </a:ext>
            </a:extLst>
          </p:cNvPr>
          <p:cNvSpPr txBox="1"/>
          <p:nvPr/>
        </p:nvSpPr>
        <p:spPr>
          <a:xfrm>
            <a:off x="389991" y="966787"/>
            <a:ext cx="11312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Datos</a:t>
            </a:r>
            <a:endParaRPr lang="en-US" sz="2200" b="1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338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DDE5B-51F0-664A-513E-6C5239E2A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E6F7E-C496-C9DA-84BA-58CB8555795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54530" y="3429000"/>
            <a:ext cx="3482940" cy="2992347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C9AC48-2AE0-8039-44CE-C87BA9B59BD0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Metodología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4C6A7A-83A0-7D29-D2FB-DA2654570629}"/>
              </a:ext>
            </a:extLst>
          </p:cNvPr>
          <p:cNvSpPr txBox="1"/>
          <p:nvPr/>
        </p:nvSpPr>
        <p:spPr>
          <a:xfrm>
            <a:off x="389991" y="1584420"/>
            <a:ext cx="11312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endParaRPr lang="en-U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06E133-733B-E86A-4CA3-F2369563A021}"/>
              </a:ext>
            </a:extLst>
          </p:cNvPr>
          <p:cNvSpPr txBox="1"/>
          <p:nvPr/>
        </p:nvSpPr>
        <p:spPr>
          <a:xfrm>
            <a:off x="389991" y="966787"/>
            <a:ext cx="11312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Datos</a:t>
            </a:r>
            <a:endParaRPr lang="en-US" sz="2200" b="1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3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238D8-2C7A-D71B-D0EE-C90811B27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B189-179D-F58A-D136-C44E072FED3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54530" y="3429000"/>
            <a:ext cx="3482940" cy="2992347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14E6E3-DB8D-44B4-BFD3-458B43FCE610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Resultados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A11C2B-E772-5334-8885-D01F887AE182}"/>
              </a:ext>
            </a:extLst>
          </p:cNvPr>
          <p:cNvSpPr txBox="1"/>
          <p:nvPr/>
        </p:nvSpPr>
        <p:spPr>
          <a:xfrm>
            <a:off x="389991" y="1584420"/>
            <a:ext cx="11312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endParaRPr lang="en-U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A01B53-DFF1-BA2C-AE10-039491D2FF81}"/>
              </a:ext>
            </a:extLst>
          </p:cNvPr>
          <p:cNvSpPr txBox="1"/>
          <p:nvPr/>
        </p:nvSpPr>
        <p:spPr>
          <a:xfrm>
            <a:off x="389991" y="966787"/>
            <a:ext cx="11312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Datos</a:t>
            </a:r>
            <a:endParaRPr lang="en-US" sz="2200" b="1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236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38BE8-C4F3-5000-0905-E8E8F7386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56CE1-8926-C027-3461-F57187C060D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54530" y="3429000"/>
            <a:ext cx="3482940" cy="2992347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36C66F-A0D3-8014-D45E-DB56FDE8A357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Resultados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A1CC02-CF3F-42ED-DF43-801CC13BF081}"/>
              </a:ext>
            </a:extLst>
          </p:cNvPr>
          <p:cNvSpPr txBox="1"/>
          <p:nvPr/>
        </p:nvSpPr>
        <p:spPr>
          <a:xfrm>
            <a:off x="389991" y="1584420"/>
            <a:ext cx="11312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endParaRPr lang="en-U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874B06-0BC4-6756-BD04-4E3F4C1F1771}"/>
              </a:ext>
            </a:extLst>
          </p:cNvPr>
          <p:cNvSpPr txBox="1"/>
          <p:nvPr/>
        </p:nvSpPr>
        <p:spPr>
          <a:xfrm>
            <a:off x="389991" y="966787"/>
            <a:ext cx="11312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Datos</a:t>
            </a:r>
            <a:endParaRPr lang="en-US" sz="2200" b="1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8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C392A-70F5-90B7-DFFB-BD41DCEE0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137E8-8A91-2C92-B006-0A191BBF3CD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54530" y="3429000"/>
            <a:ext cx="3482940" cy="2992347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56178C-F708-83EF-5836-252242EEF02E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Conclusiones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09BEFA-A473-83A7-DEDB-BB356890AC9F}"/>
              </a:ext>
            </a:extLst>
          </p:cNvPr>
          <p:cNvSpPr txBox="1"/>
          <p:nvPr/>
        </p:nvSpPr>
        <p:spPr>
          <a:xfrm>
            <a:off x="389991" y="1584420"/>
            <a:ext cx="11312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endParaRPr lang="en-U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348384-8FE7-4D7F-C32B-1938367EF8E2}"/>
              </a:ext>
            </a:extLst>
          </p:cNvPr>
          <p:cNvSpPr txBox="1"/>
          <p:nvPr/>
        </p:nvSpPr>
        <p:spPr>
          <a:xfrm>
            <a:off x="389991" y="966787"/>
            <a:ext cx="11312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Datos</a:t>
            </a:r>
            <a:endParaRPr lang="en-US" sz="2200" b="1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20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DFD6A-A11C-2060-740E-D3A0996D4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76A4B-250F-94B8-2AD7-F52E838A252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54530" y="3429000"/>
            <a:ext cx="3482940" cy="2992347"/>
          </a:xfrm>
          <a:prstGeom prst="rect">
            <a:avLst/>
          </a:prstGeom>
        </p:spPr>
        <p:txBody>
          <a:bodyPr/>
          <a:lstStyle/>
          <a:p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9D092A-136E-478C-16A2-39347628F5A0}"/>
              </a:ext>
            </a:extLst>
          </p:cNvPr>
          <p:cNvSpPr txBox="1"/>
          <p:nvPr/>
        </p:nvSpPr>
        <p:spPr>
          <a:xfrm>
            <a:off x="3236360" y="113014"/>
            <a:ext cx="895563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 Narrow" panose="020B0606020202030204" pitchFamily="34" charset="0"/>
              </a:rPr>
              <a:t>Conclusiones</a:t>
            </a:r>
            <a:endParaRPr lang="en-US" sz="3200" b="1" dirty="0"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4B9FDD-F710-4A45-8D95-917D9D652B33}"/>
              </a:ext>
            </a:extLst>
          </p:cNvPr>
          <p:cNvSpPr txBox="1"/>
          <p:nvPr/>
        </p:nvSpPr>
        <p:spPr>
          <a:xfrm>
            <a:off x="389991" y="1584420"/>
            <a:ext cx="11312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quick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brown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fox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jumps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over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the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lazy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s-ES" sz="2200" dirty="0" err="1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dog</a:t>
            </a:r>
            <a:r>
              <a:rPr lang="es-ES" sz="2200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endParaRPr lang="en-US" sz="2200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6DA750-F357-B5D3-8736-C61934C217E1}"/>
              </a:ext>
            </a:extLst>
          </p:cNvPr>
          <p:cNvSpPr txBox="1"/>
          <p:nvPr/>
        </p:nvSpPr>
        <p:spPr>
          <a:xfrm>
            <a:off x="389991" y="966787"/>
            <a:ext cx="11312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Datos</a:t>
            </a:r>
            <a:endParaRPr lang="en-US" sz="2200" b="1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29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658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Arial Narrow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Gerónimo Quiñonez Barraza</dc:creator>
  <cp:lastModifiedBy>Gerónimo Quiñonez Barraza</cp:lastModifiedBy>
  <cp:revision>2</cp:revision>
  <dcterms:created xsi:type="dcterms:W3CDTF">2025-08-21T20:08:24Z</dcterms:created>
  <dcterms:modified xsi:type="dcterms:W3CDTF">2025-08-21T22:02:46Z</dcterms:modified>
</cp:coreProperties>
</file>